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97" r:id="rId4"/>
  </p:sldMasterIdLst>
  <p:notesMasterIdLst>
    <p:notesMasterId r:id="rId9"/>
  </p:notesMasterIdLst>
  <p:sldIdLst>
    <p:sldId id="263" r:id="rId5"/>
    <p:sldId id="264" r:id="rId6"/>
    <p:sldId id="265" r:id="rId7"/>
    <p:sldId id="259" r:id="rId8"/>
  </p:sldIdLst>
  <p:sldSz cx="12192000" cy="6858000"/>
  <p:notesSz cx="6858000" cy="9144000"/>
  <p:embeddedFontLst>
    <p:embeddedFont>
      <p:font typeface="맑은 고딕" panose="020B0503020000020004" pitchFamily="34" charset="-127"/>
      <p:regular r:id="rId10"/>
      <p:bold r:id="rId11"/>
    </p:embeddedFont>
    <p:embeddedFont>
      <p:font typeface="AtlantaRounded" panose="020B0604020202020204"/>
      <p:regular r:id="rId12"/>
      <p:bold r:id="rId13"/>
    </p:embeddedFont>
    <p:embeddedFont>
      <p:font typeface="Baskerville Old Face" panose="02020602080505020303" pitchFamily="18" charset="0"/>
      <p:regular r:id="rId14"/>
    </p:embeddedFont>
    <p:embeddedFont>
      <p:font typeface="Berlin Sans FB Demi" panose="020E0802020502020306" pitchFamily="34" charset="0"/>
      <p:regular r:id="rId15"/>
      <p:bold r:id="rId16"/>
    </p:embeddedFont>
    <p:embeddedFont>
      <p:font typeface="Calibri Light" panose="020F0302020204030204" pitchFamily="34" charset="0"/>
      <p:regular r:id="rId17"/>
      <p:italic r:id="rId1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3E3FF"/>
    <a:srgbClr val="19C3FF"/>
    <a:srgbClr val="CC0000"/>
    <a:srgbClr val="CC9900"/>
    <a:srgbClr val="24D228"/>
    <a:srgbClr val="3FDC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D422AE7-08B3-47A6-A82E-1DB3C5DF4CD7}">
  <a:tblStyle styleId="{DD422AE7-08B3-47A6-A82E-1DB3C5DF4CD7}" styleName="Table_0">
    <a:wholeTbl>
      <a:tcTxStyle b="off" i="off">
        <a:font>
          <a:latin typeface="Arial"/>
          <a:ea typeface="Arial"/>
          <a:cs typeface="Arial"/>
        </a:font>
        <a:schemeClr val="lt1"/>
      </a:tcTxStyle>
      <a:tcStyle>
        <a:tcBdr>
          <a:left>
            <a:ln w="9525" cap="flat" cmpd="sng">
              <a:solidFill>
                <a:srgbClr val="C5D1D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C5D1D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C5D1D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C5D1D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>
          <a:left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</a:tcBdr>
      </a:tcStyle>
    </a:lastCol>
    <a:firstCol>
      <a:tcTxStyle b="on" i="off"/>
      <a:tcStyle>
        <a:tcBdr>
          <a:right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firstCol>
    <a:lastRow>
      <a:tcTxStyle b="on" i="off"/>
      <a:tcStyle>
        <a:tcBdr>
          <a:top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seCell>
    <a:swCell>
      <a:tcTxStyle/>
      <a:tcStyle>
        <a:tcBdr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swCell>
    <a:firstRow>
      <a:tcTxStyle b="on" i="off"/>
      <a:tcStyle>
        <a:tcBdr>
          <a:bottom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neCell>
    <a:nwCell>
      <a:tcTxStyle/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23" Type="http://schemas.microsoft.com/office/2016/11/relationships/changesInfo" Target="changesInfos/changesInfo1.xml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ASMAZURA MUHAMMAD" userId="5a672c85-0a7c-4a21-bfa5-8feee80e3a10" providerId="ADAL" clId="{ADE03623-7356-4A83-973E-A44CEFAF1807}"/>
    <pc:docChg chg="modSld">
      <pc:chgData name="NORASMAZURA MUHAMMAD" userId="5a672c85-0a7c-4a21-bfa5-8feee80e3a10" providerId="ADAL" clId="{ADE03623-7356-4A83-973E-A44CEFAF1807}" dt="2022-02-15T03:59:13.916" v="35" actId="20577"/>
      <pc:docMkLst>
        <pc:docMk/>
      </pc:docMkLst>
      <pc:sldChg chg="modSp">
        <pc:chgData name="NORASMAZURA MUHAMMAD" userId="5a672c85-0a7c-4a21-bfa5-8feee80e3a10" providerId="ADAL" clId="{ADE03623-7356-4A83-973E-A44CEFAF1807}" dt="2022-02-15T03:58:43.370" v="30" actId="14100"/>
        <pc:sldMkLst>
          <pc:docMk/>
          <pc:sldMk cId="3821593470" sldId="264"/>
        </pc:sldMkLst>
        <pc:spChg chg="mod">
          <ac:chgData name="NORASMAZURA MUHAMMAD" userId="5a672c85-0a7c-4a21-bfa5-8feee80e3a10" providerId="ADAL" clId="{ADE03623-7356-4A83-973E-A44CEFAF1807}" dt="2022-02-15T03:58:43.370" v="30" actId="14100"/>
          <ac:spMkLst>
            <pc:docMk/>
            <pc:sldMk cId="3821593470" sldId="264"/>
            <ac:spMk id="61" creationId="{00000000-0000-0000-0000-000000000000}"/>
          </ac:spMkLst>
        </pc:spChg>
      </pc:sldChg>
      <pc:sldChg chg="modSp">
        <pc:chgData name="NORASMAZURA MUHAMMAD" userId="5a672c85-0a7c-4a21-bfa5-8feee80e3a10" providerId="ADAL" clId="{ADE03623-7356-4A83-973E-A44CEFAF1807}" dt="2022-02-15T03:59:13.916" v="35" actId="20577"/>
        <pc:sldMkLst>
          <pc:docMk/>
          <pc:sldMk cId="1027831599" sldId="265"/>
        </pc:sldMkLst>
        <pc:spChg chg="mod">
          <ac:chgData name="NORASMAZURA MUHAMMAD" userId="5a672c85-0a7c-4a21-bfa5-8feee80e3a10" providerId="ADAL" clId="{ADE03623-7356-4A83-973E-A44CEFAF1807}" dt="2022-02-15T03:59:13.916" v="35" actId="20577"/>
          <ac:spMkLst>
            <pc:docMk/>
            <pc:sldMk cId="1027831599" sldId="265"/>
            <ac:spMk id="6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252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4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37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A4AA959-99F8-4F27-976D-6355A8A24AE6}"/>
              </a:ext>
            </a:extLst>
          </p:cNvPr>
          <p:cNvSpPr/>
          <p:nvPr userDrawn="1"/>
        </p:nvSpPr>
        <p:spPr>
          <a:xfrm>
            <a:off x="0" y="0"/>
            <a:ext cx="12191999" cy="1063756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91461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4728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0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4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0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19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1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.me/+zh2RyykPTeRjZWVl" TargetMode="Externa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.me/+1AS6hrO8lbcxYTE9" TargetMode="Externa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5FE3B7-CE87-40CC-8AFD-4FAB23EA6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876973"/>
          </a:xfrm>
        </p:spPr>
        <p:txBody>
          <a:bodyPr/>
          <a:lstStyle/>
          <a:p>
            <a:pPr algn="ctr"/>
            <a:r>
              <a:rPr lang="en-US" dirty="0">
                <a:latin typeface="Baskerville Old Face" panose="02020602080505020303" pitchFamily="18" charset="0"/>
              </a:rPr>
              <a:t>CELPAD, IIUM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8F616A1-7FA2-4117-BA70-2BFE5EF4A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3797559"/>
            <a:ext cx="11351768" cy="2735321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Baskerville Old Face" panose="02020602080505020303" pitchFamily="18" charset="0"/>
              </a:rPr>
              <a:t>WELCOME </a:t>
            </a:r>
          </a:p>
          <a:p>
            <a:pPr algn="ctr"/>
            <a:r>
              <a:rPr lang="en-US" sz="4400" dirty="0">
                <a:latin typeface="Baskerville Old Face" panose="02020602080505020303" pitchFamily="18" charset="0"/>
              </a:rPr>
              <a:t>AHLAN WA SAHLAN</a:t>
            </a:r>
          </a:p>
          <a:p>
            <a:pPr algn="ctr"/>
            <a:r>
              <a:rPr lang="en-US" sz="4400">
                <a:latin typeface="Baskerville Old Face" panose="02020602080505020303" pitchFamily="18" charset="0"/>
              </a:rPr>
              <a:t>SELAMAT DATANG</a:t>
            </a:r>
            <a:endParaRPr lang="en-US" sz="4400" dirty="0">
              <a:latin typeface="Baskerville Old Face" panose="020206020805050203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5271FD-60C2-479E-8A90-D7B172DDB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27" y="186276"/>
            <a:ext cx="11529526" cy="195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132917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tx1"/>
                </a:solidFill>
              </a:rPr>
              <a:t>IMPORTANT ANNOUNCEMENT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NEW INTAKE STUDENTS, SEM 2, 2021/2022 (BATCH 1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16" name="Rounded Rectangle 42">
            <a:extLst>
              <a:ext uri="{FF2B5EF4-FFF2-40B4-BE49-F238E27FC236}">
                <a16:creationId xmlns:a16="http://schemas.microsoft.com/office/drawing/2014/main" id="{25D0856B-199E-4A9E-9918-99D078DED2A5}"/>
              </a:ext>
            </a:extLst>
          </p:cNvPr>
          <p:cNvSpPr/>
          <p:nvPr/>
        </p:nvSpPr>
        <p:spPr>
          <a:xfrm>
            <a:off x="4771193" y="2996994"/>
            <a:ext cx="2845470" cy="2336419"/>
          </a:xfrm>
          <a:prstGeom prst="roundRect">
            <a:avLst>
              <a:gd name="adj" fmla="val 72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3C99344-3A55-43E3-863E-A19EB3476F1B}"/>
              </a:ext>
            </a:extLst>
          </p:cNvPr>
          <p:cNvGrpSpPr/>
          <p:nvPr/>
        </p:nvGrpSpPr>
        <p:grpSpPr>
          <a:xfrm>
            <a:off x="76588" y="2675317"/>
            <a:ext cx="4785242" cy="3258952"/>
            <a:chOff x="1822736" y="2561828"/>
            <a:chExt cx="1970137" cy="1418884"/>
          </a:xfrm>
        </p:grpSpPr>
        <p:sp>
          <p:nvSpPr>
            <p:cNvPr id="26" name="Rounded Rectangle 57">
              <a:extLst>
                <a:ext uri="{FF2B5EF4-FFF2-40B4-BE49-F238E27FC236}">
                  <a16:creationId xmlns:a16="http://schemas.microsoft.com/office/drawing/2014/main" id="{C4F2240B-4515-4088-B60E-524433961805}"/>
                </a:ext>
              </a:extLst>
            </p:cNvPr>
            <p:cNvSpPr/>
            <p:nvPr/>
          </p:nvSpPr>
          <p:spPr>
            <a:xfrm>
              <a:off x="1822736" y="2564904"/>
              <a:ext cx="1970137" cy="1415808"/>
            </a:xfrm>
            <a:prstGeom prst="roundRect">
              <a:avLst>
                <a:gd name="adj" fmla="val 10788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7" name="Rounded Rectangle 9">
              <a:extLst>
                <a:ext uri="{FF2B5EF4-FFF2-40B4-BE49-F238E27FC236}">
                  <a16:creationId xmlns:a16="http://schemas.microsoft.com/office/drawing/2014/main" id="{8F77BAC4-4697-4B65-8CA2-69F0B337D87B}"/>
                </a:ext>
              </a:extLst>
            </p:cNvPr>
            <p:cNvSpPr/>
            <p:nvPr/>
          </p:nvSpPr>
          <p:spPr>
            <a:xfrm flipH="1">
              <a:off x="1822736" y="2561828"/>
              <a:ext cx="1538089" cy="1418884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E77C65DA-C034-48E2-8C35-D6D152F315FF}"/>
              </a:ext>
            </a:extLst>
          </p:cNvPr>
          <p:cNvSpPr txBox="1"/>
          <p:nvPr/>
        </p:nvSpPr>
        <p:spPr>
          <a:xfrm>
            <a:off x="5043379" y="3329459"/>
            <a:ext cx="2304534" cy="156966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latin typeface="Berlin Sans FB Demi" panose="020E0802020502020306" pitchFamily="34" charset="0"/>
              </a:rPr>
              <a:t>MALAY</a:t>
            </a:r>
            <a:r>
              <a:rPr lang="en-US" altLang="ko-KR" sz="24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 PROFICIENCY TEST </a:t>
            </a:r>
          </a:p>
          <a:p>
            <a:pPr algn="ctr"/>
            <a:r>
              <a:rPr lang="en-US" altLang="ko-KR" sz="2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(MPT)</a:t>
            </a:r>
            <a:endParaRPr lang="ko-KR" altLang="en-US" sz="2400" b="1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07385EF-B1AB-405D-9D52-684DFACF786E}"/>
              </a:ext>
            </a:extLst>
          </p:cNvPr>
          <p:cNvGrpSpPr/>
          <p:nvPr/>
        </p:nvGrpSpPr>
        <p:grpSpPr>
          <a:xfrm>
            <a:off x="7400246" y="3089676"/>
            <a:ext cx="4668461" cy="2181484"/>
            <a:chOff x="1822736" y="2564904"/>
            <a:chExt cx="1970137" cy="1415809"/>
          </a:xfrm>
        </p:grpSpPr>
        <p:sp>
          <p:nvSpPr>
            <p:cNvPr id="49" name="Rounded Rectangle 30">
              <a:extLst>
                <a:ext uri="{FF2B5EF4-FFF2-40B4-BE49-F238E27FC236}">
                  <a16:creationId xmlns:a16="http://schemas.microsoft.com/office/drawing/2014/main" id="{F341C16E-12F9-4259-8507-FB5D4E60D60F}"/>
                </a:ext>
              </a:extLst>
            </p:cNvPr>
            <p:cNvSpPr/>
            <p:nvPr/>
          </p:nvSpPr>
          <p:spPr>
            <a:xfrm>
              <a:off x="1822736" y="2564904"/>
              <a:ext cx="1970137" cy="1415808"/>
            </a:xfrm>
            <a:prstGeom prst="roundRect">
              <a:avLst>
                <a:gd name="adj" fmla="val 10788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50" name="Rounded Rectangle 9">
              <a:extLst>
                <a:ext uri="{FF2B5EF4-FFF2-40B4-BE49-F238E27FC236}">
                  <a16:creationId xmlns:a16="http://schemas.microsoft.com/office/drawing/2014/main" id="{C34E5B47-AADA-40B4-9592-AB7817DC2956}"/>
                </a:ext>
              </a:extLst>
            </p:cNvPr>
            <p:cNvSpPr/>
            <p:nvPr/>
          </p:nvSpPr>
          <p:spPr>
            <a:xfrm flipH="1">
              <a:off x="1822737" y="2575648"/>
              <a:ext cx="1538088" cy="1405065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sp>
        <p:nvSpPr>
          <p:cNvPr id="54" name="Google Shape;105;p13"/>
          <p:cNvSpPr/>
          <p:nvPr/>
        </p:nvSpPr>
        <p:spPr>
          <a:xfrm>
            <a:off x="805493" y="1672501"/>
            <a:ext cx="3965700" cy="748800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25400" cap="flat" cmpd="sng">
            <a:solidFill>
              <a:srgbClr val="8515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FF00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M</a:t>
            </a:r>
            <a:r>
              <a:rPr lang="en-US" sz="1800" i="0" u="none" strike="noStrike" cap="none" dirty="0">
                <a:solidFill>
                  <a:srgbClr val="FFFF00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PT</a:t>
            </a:r>
            <a:endParaRPr sz="1800" i="0" u="none" strike="noStrike" cap="none" dirty="0">
              <a:solidFill>
                <a:srgbClr val="FFFF00"/>
              </a:solidFill>
              <a:latin typeface="AtlantaRounded" panose="00000400000000000000" pitchFamily="2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0" u="none" strike="noStrike" cap="none" dirty="0">
                <a:solidFill>
                  <a:srgbClr val="FFFF00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 </a:t>
            </a:r>
            <a:r>
              <a:rPr lang="en-US" sz="1800" i="0" u="none" strike="noStrike" cap="none" dirty="0">
                <a:solidFill>
                  <a:schemeClr val="lt1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(</a:t>
            </a:r>
            <a:r>
              <a:rPr lang="en-US" sz="1800" dirty="0">
                <a:solidFill>
                  <a:schemeClr val="lt1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INTERNATIONAL)</a:t>
            </a:r>
            <a:r>
              <a:rPr lang="en-US" sz="1800" b="1" i="0" u="none" strike="noStrike" cap="none" dirty="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41B20E8-00CC-4C6C-966C-BC14C554D87B}"/>
              </a:ext>
            </a:extLst>
          </p:cNvPr>
          <p:cNvSpPr/>
          <p:nvPr/>
        </p:nvSpPr>
        <p:spPr>
          <a:xfrm>
            <a:off x="805493" y="2880430"/>
            <a:ext cx="3853313" cy="25465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57" name="Google Shape;103;p13"/>
          <p:cNvSpPr txBox="1"/>
          <p:nvPr/>
        </p:nvSpPr>
        <p:spPr>
          <a:xfrm>
            <a:off x="756633" y="3071407"/>
            <a:ext cx="4063419" cy="2330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dk1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UNDERGRADUATE (UG)</a:t>
            </a:r>
            <a:endParaRPr sz="2400" dirty="0">
              <a:latin typeface="AtlantaRounded" panose="00000400000000000000" pitchFamily="2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i="0" u="none" strike="noStrike" cap="none" dirty="0">
              <a:solidFill>
                <a:srgbClr val="000000"/>
              </a:solidFill>
              <a:latin typeface="AtlantaRounded" panose="00000400000000000000" pitchFamily="2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000000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 DATE/DAY : 23/2/2022 (WEDNESDAY)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i="0" u="none" strike="noStrike" cap="none" dirty="0">
              <a:solidFill>
                <a:srgbClr val="000000"/>
              </a:solidFill>
              <a:latin typeface="AtlantaRounded" panose="00000400000000000000" pitchFamily="2" charset="0"/>
              <a:ea typeface="Arial Rounded"/>
              <a:cs typeface="Arial Rounded"/>
              <a:sym typeface="Arial Rounded"/>
            </a:endParaRPr>
          </a:p>
          <a:p>
            <a:pPr lvl="0" algn="ctr"/>
            <a:r>
              <a:rPr lang="en-US" sz="2000" dirty="0">
                <a:solidFill>
                  <a:srgbClr val="000000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TIME  : 9.00 AM-5.00PM</a:t>
            </a:r>
            <a:endParaRPr lang="en-US" sz="2000" dirty="0">
              <a:latin typeface="AtlantaRounded" panose="00000400000000000000" pitchFamily="2" charset="0"/>
            </a:endParaRPr>
          </a:p>
          <a:p>
            <a:pPr lvl="0" algn="ctr"/>
            <a:r>
              <a:rPr lang="en-US" sz="2000" dirty="0"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(MALAYSIAN TIME)</a:t>
            </a:r>
            <a:endParaRPr lang="en-US" sz="2000" dirty="0">
              <a:solidFill>
                <a:srgbClr val="000000"/>
              </a:solidFill>
              <a:latin typeface="AtlantaRounded" panose="00000400000000000000" pitchFamily="2" charset="0"/>
              <a:ea typeface="Arial Rounded"/>
              <a:cs typeface="Arial Rounded"/>
              <a:sym typeface="Arial Rounded"/>
            </a:endParaRPr>
          </a:p>
          <a:p>
            <a:pPr lvl="0" algn="ctr"/>
            <a:r>
              <a:rPr lang="en-US" dirty="0">
                <a:solidFill>
                  <a:schemeClr val="dk1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 </a:t>
            </a:r>
            <a:endParaRPr lang="en-US" dirty="0">
              <a:solidFill>
                <a:schemeClr val="lt1"/>
              </a:solidFill>
              <a:latin typeface="AtlantaRounded" panose="00000400000000000000" pitchFamily="2" charset="0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tlantaRounded" panose="00000400000000000000" pitchFamily="2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 </a:t>
            </a:r>
            <a:endParaRPr sz="1600" b="1" dirty="0"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103;p13"/>
          <p:cNvSpPr txBox="1"/>
          <p:nvPr/>
        </p:nvSpPr>
        <p:spPr>
          <a:xfrm>
            <a:off x="7951161" y="3651826"/>
            <a:ext cx="4056962" cy="924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latin typeface="Arial Rounded"/>
              <a:ea typeface="Arial Rounded"/>
              <a:cs typeface="Arial Rounded"/>
              <a:sym typeface="Arial Rounded"/>
            </a:endParaRPr>
          </a:p>
          <a:p>
            <a:pPr lvl="0" algn="ctr"/>
            <a:r>
              <a:rPr lang="en-MY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https://t.me/+zh2RyykPTeRjZWVl</a:t>
            </a:r>
            <a:r>
              <a:rPr lang="en-MY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105;p13"/>
          <p:cNvSpPr/>
          <p:nvPr/>
        </p:nvSpPr>
        <p:spPr>
          <a:xfrm>
            <a:off x="7684753" y="1672501"/>
            <a:ext cx="3965700" cy="830690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25400" cap="flat" cmpd="sng">
            <a:solidFill>
              <a:srgbClr val="8515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  <a:t>MPT </a:t>
            </a:r>
            <a:r>
              <a:rPr lang="en-US" sz="1800" b="1" i="0" u="none" strike="noStrike" cap="none" dirty="0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  <a:t>TELEGRAM </a:t>
            </a:r>
            <a:r>
              <a:rPr lang="en-US" sz="1800" dirty="0">
                <a:solidFill>
                  <a:srgbClr val="FFFF00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LINK 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</a:endParaRPr>
          </a:p>
        </p:txBody>
      </p:sp>
      <p:pic>
        <p:nvPicPr>
          <p:cNvPr id="66" name="Picture 6" descr="Arrow Clipart Animated - Down Arrow Gif Png Transparent PNG - 432x591 -  Free Download on Nice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525229" y="2556033"/>
            <a:ext cx="418493" cy="50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593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132917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tx1"/>
                </a:solidFill>
              </a:rPr>
              <a:t>IMPORTANT ANNOUNCEMENT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NEW INTAKE STUDENTS, SEM 2, 2021/2022 (BATCH 1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3" name="Rounded Rectangle 11">
            <a:extLst>
              <a:ext uri="{FF2B5EF4-FFF2-40B4-BE49-F238E27FC236}">
                <a16:creationId xmlns:a16="http://schemas.microsoft.com/office/drawing/2014/main" id="{F8D87526-359E-490E-98DE-F7E1AC64E746}"/>
              </a:ext>
            </a:extLst>
          </p:cNvPr>
          <p:cNvSpPr/>
          <p:nvPr/>
        </p:nvSpPr>
        <p:spPr>
          <a:xfrm>
            <a:off x="4479766" y="3331448"/>
            <a:ext cx="3387155" cy="2232208"/>
          </a:xfrm>
          <a:prstGeom prst="roundRect">
            <a:avLst>
              <a:gd name="adj" fmla="val 72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43F2E96-AE32-48E3-8000-0201477B988F}"/>
              </a:ext>
            </a:extLst>
          </p:cNvPr>
          <p:cNvGrpSpPr/>
          <p:nvPr/>
        </p:nvGrpSpPr>
        <p:grpSpPr>
          <a:xfrm>
            <a:off x="113301" y="3020929"/>
            <a:ext cx="4785243" cy="2831758"/>
            <a:chOff x="1822736" y="2564904"/>
            <a:chExt cx="1970137" cy="1415809"/>
          </a:xfrm>
        </p:grpSpPr>
        <p:sp>
          <p:nvSpPr>
            <p:cNvPr id="5" name="Rounded Rectangle 5">
              <a:extLst>
                <a:ext uri="{FF2B5EF4-FFF2-40B4-BE49-F238E27FC236}">
                  <a16:creationId xmlns:a16="http://schemas.microsoft.com/office/drawing/2014/main" id="{BD141827-A052-40FD-81DD-7C74C97969D3}"/>
                </a:ext>
              </a:extLst>
            </p:cNvPr>
            <p:cNvSpPr/>
            <p:nvPr/>
          </p:nvSpPr>
          <p:spPr>
            <a:xfrm>
              <a:off x="1822736" y="2564904"/>
              <a:ext cx="1970137" cy="1415808"/>
            </a:xfrm>
            <a:prstGeom prst="roundRect">
              <a:avLst>
                <a:gd name="adj" fmla="val 10788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6" name="Rounded Rectangle 9">
              <a:extLst>
                <a:ext uri="{FF2B5EF4-FFF2-40B4-BE49-F238E27FC236}">
                  <a16:creationId xmlns:a16="http://schemas.microsoft.com/office/drawing/2014/main" id="{24C06457-396A-498D-A87D-5DF7C20778D6}"/>
                </a:ext>
              </a:extLst>
            </p:cNvPr>
            <p:cNvSpPr/>
            <p:nvPr/>
          </p:nvSpPr>
          <p:spPr>
            <a:xfrm>
              <a:off x="2220098" y="2575648"/>
              <a:ext cx="1572775" cy="1405065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541B20E8-00CC-4C6C-966C-BC14C554D87B}"/>
              </a:ext>
            </a:extLst>
          </p:cNvPr>
          <p:cNvSpPr/>
          <p:nvPr/>
        </p:nvSpPr>
        <p:spPr>
          <a:xfrm>
            <a:off x="579766" y="3206857"/>
            <a:ext cx="3816998" cy="26458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A0A837-9CAC-450F-BC37-D61663F3D687}"/>
              </a:ext>
            </a:extLst>
          </p:cNvPr>
          <p:cNvGrpSpPr/>
          <p:nvPr/>
        </p:nvGrpSpPr>
        <p:grpSpPr>
          <a:xfrm>
            <a:off x="7509922" y="2976378"/>
            <a:ext cx="4441609" cy="2342071"/>
            <a:chOff x="1925426" y="2592561"/>
            <a:chExt cx="1980852" cy="1415808"/>
          </a:xfrm>
        </p:grpSpPr>
        <p:sp>
          <p:nvSpPr>
            <p:cNvPr id="18" name="Rounded Rectangle 49">
              <a:extLst>
                <a:ext uri="{FF2B5EF4-FFF2-40B4-BE49-F238E27FC236}">
                  <a16:creationId xmlns:a16="http://schemas.microsoft.com/office/drawing/2014/main" id="{2EE1626F-AB70-4B93-876F-B56AAD1D5DB2}"/>
                </a:ext>
              </a:extLst>
            </p:cNvPr>
            <p:cNvSpPr/>
            <p:nvPr/>
          </p:nvSpPr>
          <p:spPr>
            <a:xfrm>
              <a:off x="1925426" y="2592561"/>
              <a:ext cx="1970137" cy="1415808"/>
            </a:xfrm>
            <a:prstGeom prst="roundRect">
              <a:avLst>
                <a:gd name="adj" fmla="val 10788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" name="Rounded Rectangle 9">
              <a:extLst>
                <a:ext uri="{FF2B5EF4-FFF2-40B4-BE49-F238E27FC236}">
                  <a16:creationId xmlns:a16="http://schemas.microsoft.com/office/drawing/2014/main" id="{3716A2BE-7F6E-4EE8-AAB0-D60B0201DA5C}"/>
                </a:ext>
              </a:extLst>
            </p:cNvPr>
            <p:cNvSpPr/>
            <p:nvPr/>
          </p:nvSpPr>
          <p:spPr>
            <a:xfrm>
              <a:off x="2333503" y="2603304"/>
              <a:ext cx="1572775" cy="1405065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E77C65DA-C034-48E2-8C35-D6D152F315FF}"/>
              </a:ext>
            </a:extLst>
          </p:cNvPr>
          <p:cNvSpPr txBox="1"/>
          <p:nvPr/>
        </p:nvSpPr>
        <p:spPr>
          <a:xfrm>
            <a:off x="5153256" y="3611703"/>
            <a:ext cx="2178450" cy="156966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TILAWAH PROFICIENCY TEST </a:t>
            </a:r>
          </a:p>
          <a:p>
            <a:pPr algn="ctr"/>
            <a:r>
              <a:rPr lang="en-US" altLang="ko-KR" sz="2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(TPT)</a:t>
            </a:r>
            <a:endParaRPr lang="ko-KR" altLang="en-US" sz="2400" b="1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1" name="Google Shape;105;p13"/>
          <p:cNvSpPr/>
          <p:nvPr/>
        </p:nvSpPr>
        <p:spPr>
          <a:xfrm>
            <a:off x="359667" y="1833282"/>
            <a:ext cx="3965700" cy="748800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25400" cap="flat" cmpd="sng">
            <a:solidFill>
              <a:srgbClr val="8515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FF00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T</a:t>
            </a:r>
            <a:r>
              <a:rPr lang="en-US" sz="1800" i="0" u="none" strike="noStrike" cap="none" dirty="0">
                <a:solidFill>
                  <a:srgbClr val="FFFF00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PT</a:t>
            </a:r>
            <a:endParaRPr sz="1800" i="0" u="none" strike="noStrike" cap="none" dirty="0">
              <a:solidFill>
                <a:srgbClr val="FFFF00"/>
              </a:solidFill>
              <a:latin typeface="AtlantaRounded" panose="00000400000000000000" pitchFamily="2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0" u="none" strike="noStrike" cap="none" dirty="0">
                <a:solidFill>
                  <a:srgbClr val="FFFF00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 </a:t>
            </a:r>
            <a:r>
              <a:rPr lang="en-US" sz="1800" i="0" u="none" strike="noStrike" cap="none" dirty="0">
                <a:solidFill>
                  <a:schemeClr val="lt1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(</a:t>
            </a:r>
            <a:r>
              <a:rPr lang="en-US" sz="1800" dirty="0">
                <a:solidFill>
                  <a:schemeClr val="lt1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LOCAL &amp; INTERNATIONAL)</a:t>
            </a:r>
            <a:r>
              <a:rPr lang="en-US" sz="1800" b="1" i="0" u="none" strike="noStrike" cap="none" dirty="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53" name="Google Shape;102;p13"/>
          <p:cNvSpPr txBox="1"/>
          <p:nvPr/>
        </p:nvSpPr>
        <p:spPr>
          <a:xfrm>
            <a:off x="579766" y="3185368"/>
            <a:ext cx="3862085" cy="2422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i="0" u="none" strike="noStrike" cap="none" dirty="0">
              <a:solidFill>
                <a:schemeClr val="dk1"/>
              </a:solidFill>
              <a:latin typeface="AtlantaRounded" panose="00000400000000000000" pitchFamily="2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dk1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UNDERGRADUATE (UG) ONLY</a:t>
            </a:r>
            <a:endParaRPr sz="2400" dirty="0">
              <a:latin typeface="AtlantaRounded" panose="00000400000000000000" pitchFamily="2" charset="0"/>
            </a:endParaRPr>
          </a:p>
          <a:p>
            <a:pPr lvl="0" algn="ctr"/>
            <a:r>
              <a:rPr lang="en-MY" sz="2000" dirty="0">
                <a:solidFill>
                  <a:srgbClr val="000000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DATE/DAY :25/2/2022 (FRIDAY)</a:t>
            </a:r>
          </a:p>
          <a:p>
            <a:pPr lvl="0" algn="ctr"/>
            <a:endParaRPr lang="en-MY" sz="2000" dirty="0">
              <a:latin typeface="AtlantaRounded" panose="00000400000000000000" pitchFamily="2" charset="0"/>
            </a:endParaRPr>
          </a:p>
          <a:p>
            <a:pPr lvl="0" algn="ctr"/>
            <a:r>
              <a:rPr lang="en-MY" sz="2000" dirty="0">
                <a:solidFill>
                  <a:srgbClr val="000000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TIME  : 9.00 AM-11.00AM</a:t>
            </a:r>
            <a:endParaRPr lang="en-MY" sz="2000" dirty="0">
              <a:latin typeface="AtlantaRounded" panose="00000400000000000000" pitchFamily="2" charset="0"/>
            </a:endParaRPr>
          </a:p>
          <a:p>
            <a:pPr lvl="0" algn="ctr"/>
            <a:r>
              <a:rPr lang="en-MY" sz="2000" dirty="0"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(MALAYSIAN TIME)</a:t>
            </a:r>
            <a:endParaRPr lang="en-MY" sz="2000" dirty="0">
              <a:solidFill>
                <a:srgbClr val="000000"/>
              </a:solidFill>
              <a:latin typeface="AtlantaRounded" panose="00000400000000000000" pitchFamily="2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 dirty="0">
                <a:solidFill>
                  <a:schemeClr val="dk1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 </a:t>
            </a:r>
            <a:endParaRPr i="0" u="none" strike="noStrike" cap="none" dirty="0">
              <a:solidFill>
                <a:schemeClr val="lt1"/>
              </a:solidFill>
              <a:latin typeface="AtlantaRounded" panose="00000400000000000000" pitchFamily="2" charset="0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i="0" u="none" strike="noStrike" cap="none" dirty="0">
              <a:solidFill>
                <a:srgbClr val="000000"/>
              </a:solidFill>
              <a:latin typeface="AtlantaRounded" panose="00000400000000000000" pitchFamily="2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strike="noStrike" cap="none" dirty="0">
              <a:solidFill>
                <a:srgbClr val="000000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sp>
        <p:nvSpPr>
          <p:cNvPr id="58" name="Google Shape;103;p13"/>
          <p:cNvSpPr txBox="1"/>
          <p:nvPr/>
        </p:nvSpPr>
        <p:spPr>
          <a:xfrm>
            <a:off x="7719171" y="3666493"/>
            <a:ext cx="4110995" cy="8495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latin typeface="Arial Rounded"/>
              <a:ea typeface="Arial Rounded"/>
              <a:cs typeface="Arial Rounded"/>
              <a:sym typeface="Arial Rounded"/>
            </a:endParaRPr>
          </a:p>
          <a:p>
            <a:pPr lvl="0" algn="ctr"/>
            <a:r>
              <a:rPr lang="en-MY" sz="1600" b="1" dirty="0">
                <a:solidFill>
                  <a:srgbClr val="000000"/>
                </a:solidFill>
                <a:latin typeface="Arial Rounded"/>
                <a:ea typeface="Arial"/>
                <a:cs typeface="Arial"/>
                <a:sym typeface="Arial"/>
                <a:hlinkClick r:id="rId2"/>
              </a:rPr>
              <a:t>https://t.me/+1AS6hrO8lbcxYTE9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105;p13"/>
          <p:cNvSpPr/>
          <p:nvPr/>
        </p:nvSpPr>
        <p:spPr>
          <a:xfrm>
            <a:off x="7719171" y="1539551"/>
            <a:ext cx="3965700" cy="904489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25400" cap="flat" cmpd="sng">
            <a:solidFill>
              <a:srgbClr val="8515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b="1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  <a:t>TPT </a:t>
            </a:r>
            <a:r>
              <a:rPr lang="en-US" sz="1800" b="1" i="0" u="none" strike="noStrike" cap="none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  <a:t>TELEGRAM </a:t>
            </a:r>
            <a:r>
              <a:rPr lang="en-US" dirty="0">
                <a:solidFill>
                  <a:srgbClr val="FFFF00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LINK </a:t>
            </a:r>
            <a:r>
              <a:rPr lang="en-US" dirty="0">
                <a:solidFill>
                  <a:schemeClr val="bg1"/>
                </a:solidFill>
                <a:latin typeface="AtlantaRounded" panose="00000400000000000000" pitchFamily="2" charset="0"/>
                <a:ea typeface="Arial Rounded"/>
                <a:cs typeface="Arial Rounded"/>
                <a:sym typeface="Arial Rounded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</a:endParaRPr>
          </a:p>
        </p:txBody>
      </p:sp>
      <p:pic>
        <p:nvPicPr>
          <p:cNvPr id="1030" name="Picture 6" descr="Arrow Clipart Animated - Down Arrow Gif Png Transparent PNG - 432x591 -  Free Download on Nice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375492" y="2482304"/>
            <a:ext cx="479139" cy="50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83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66FCE-357C-4D8E-A63D-BFA8B8029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86256-CB13-4F09-A432-3E745B40F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97C368D-9EC5-4455-A619-0B2978A0045A}"/>
              </a:ext>
            </a:extLst>
          </p:cNvPr>
          <p:cNvSpPr/>
          <p:nvPr/>
        </p:nvSpPr>
        <p:spPr>
          <a:xfrm>
            <a:off x="1222310" y="643812"/>
            <a:ext cx="10189029" cy="493589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77EEA5A-F075-4312-8975-28C4D6624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562746"/>
              </p:ext>
            </p:extLst>
          </p:nvPr>
        </p:nvGraphicFramePr>
        <p:xfrm>
          <a:off x="139959" y="69185"/>
          <a:ext cx="11905862" cy="665818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03209">
                  <a:extLst>
                    <a:ext uri="{9D8B030D-6E8A-4147-A177-3AD203B41FA5}">
                      <a16:colId xmlns:a16="http://schemas.microsoft.com/office/drawing/2014/main" val="2951960395"/>
                    </a:ext>
                  </a:extLst>
                </a:gridCol>
                <a:gridCol w="2686636">
                  <a:extLst>
                    <a:ext uri="{9D8B030D-6E8A-4147-A177-3AD203B41FA5}">
                      <a16:colId xmlns:a16="http://schemas.microsoft.com/office/drawing/2014/main" val="178023939"/>
                    </a:ext>
                  </a:extLst>
                </a:gridCol>
                <a:gridCol w="2154707">
                  <a:extLst>
                    <a:ext uri="{9D8B030D-6E8A-4147-A177-3AD203B41FA5}">
                      <a16:colId xmlns:a16="http://schemas.microsoft.com/office/drawing/2014/main" val="100802639"/>
                    </a:ext>
                  </a:extLst>
                </a:gridCol>
                <a:gridCol w="1995595">
                  <a:extLst>
                    <a:ext uri="{9D8B030D-6E8A-4147-A177-3AD203B41FA5}">
                      <a16:colId xmlns:a16="http://schemas.microsoft.com/office/drawing/2014/main" val="562415486"/>
                    </a:ext>
                  </a:extLst>
                </a:gridCol>
                <a:gridCol w="3265715">
                  <a:extLst>
                    <a:ext uri="{9D8B030D-6E8A-4147-A177-3AD203B41FA5}">
                      <a16:colId xmlns:a16="http://schemas.microsoft.com/office/drawing/2014/main" val="3934505850"/>
                    </a:ext>
                  </a:extLst>
                </a:gridCol>
              </a:tblGrid>
              <a:tr h="1646782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DATE / DAY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TIME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CATEGORY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KULIYYAH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DEADLINE FOR REGISTRATION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154639"/>
                  </a:ext>
                </a:extLst>
              </a:tr>
              <a:tr h="180119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23 FEB 2022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(WEDNESDAY)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  <a:latin typeface="Berlin Sans FB Demi" panose="020E0802020502020306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Berlin Sans FB Demi" panose="020E0802020502020306" pitchFamily="34" charset="0"/>
                        </a:rPr>
                        <a:t>MPT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u="none" strike="noStrike" cap="none" dirty="0">
                          <a:solidFill>
                            <a:srgbClr val="000000"/>
                          </a:solidFill>
                          <a:latin typeface="AtlantaRounded" panose="00000400000000000000" pitchFamily="2" charset="0"/>
                          <a:ea typeface="Arial Rounded"/>
                          <a:cs typeface="Arial Rounded"/>
                          <a:sym typeface="Arial Rounded"/>
                        </a:rPr>
                        <a:t>(9AM – 5 PM)</a:t>
                      </a:r>
                      <a:endParaRPr lang="en-US" sz="1800" dirty="0">
                        <a:latin typeface="AtlantaRounded" panose="00000400000000000000" pitchFamily="2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latin typeface="AtlantaRounded" panose="00000400000000000000" pitchFamily="2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tlantaRounded" panose="00000400000000000000" pitchFamily="2" charset="0"/>
                        </a:rPr>
                        <a:t>UG</a:t>
                      </a:r>
                    </a:p>
                    <a:p>
                      <a:pPr algn="ctr"/>
                      <a:r>
                        <a:rPr lang="en-US" sz="1600" b="0" dirty="0">
                          <a:latin typeface="AtlantaRounded" panose="00000400000000000000" pitchFamily="2" charset="0"/>
                        </a:rPr>
                        <a:t> (INTERNATIONAL)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ALL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latin typeface="AtlantaRounded" panose="00000400000000000000" pitchFamily="2" charset="0"/>
                        </a:rPr>
                        <a:t>MPT  (UG ONLY)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AtlantaRounded" panose="00000400000000000000" pitchFamily="2" charset="0"/>
                        </a:rPr>
                        <a:t>21/2/2022, 4.00 pm 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AtlantaRounded" panose="00000400000000000000" pitchFamily="2" charset="0"/>
                        </a:rPr>
                        <a:t> (Malaysian Time)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207230"/>
                  </a:ext>
                </a:extLst>
              </a:tr>
              <a:tr h="321020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AtlantaRounded" panose="00000400000000000000" pitchFamily="2" charset="0"/>
                        </a:rPr>
                        <a:t>25 FEB 2022</a:t>
                      </a:r>
                    </a:p>
                    <a:p>
                      <a:pPr algn="ctr"/>
                      <a:r>
                        <a:rPr lang="en-US" sz="1800" b="0" dirty="0">
                          <a:latin typeface="AtlantaRounded" panose="00000400000000000000" pitchFamily="2" charset="0"/>
                        </a:rPr>
                        <a:t>( FRIDAY)</a:t>
                      </a:r>
                    </a:p>
                    <a:p>
                      <a:pPr algn="ctr"/>
                      <a:endParaRPr lang="en-US" sz="1800" b="0" dirty="0">
                        <a:latin typeface="AtlantaRounded" panose="00000400000000000000" pitchFamily="2" charset="0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tlantaRounded" panose="00000400000000000000" pitchFamily="2" charset="0"/>
                        </a:rPr>
                        <a:t>TPT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u="none" strike="noStrike" cap="none" dirty="0">
                          <a:solidFill>
                            <a:srgbClr val="000000"/>
                          </a:solidFill>
                          <a:latin typeface="AtlantaRounded" panose="00000400000000000000" pitchFamily="2" charset="0"/>
                          <a:ea typeface="Arial Rounded"/>
                          <a:cs typeface="Arial Rounded"/>
                          <a:sym typeface="Arial Rounded"/>
                        </a:rPr>
                        <a:t>(9AM-11AM)</a:t>
                      </a:r>
                      <a:endParaRPr lang="en-US" sz="2000" dirty="0">
                        <a:latin typeface="AtlantaRounded" panose="00000400000000000000" pitchFamily="2" charset="0"/>
                      </a:endParaRPr>
                    </a:p>
                    <a:p>
                      <a:pPr algn="ctr" fontAlgn="ctr"/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tlantaRounded" panose="00000400000000000000" pitchFamily="2" charset="0"/>
                      </a:endParaRPr>
                    </a:p>
                  </a:txBody>
                  <a:tcPr marL="7620" marR="7620" marT="762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AtlantaRounded" panose="00000400000000000000" pitchFamily="2" charset="0"/>
                        </a:rPr>
                        <a:t>UG ONLY</a:t>
                      </a:r>
                    </a:p>
                    <a:p>
                      <a:pPr algn="ctr"/>
                      <a:r>
                        <a:rPr lang="en-US" sz="1600" b="0" dirty="0">
                          <a:latin typeface="AtlantaRounded" panose="00000400000000000000" pitchFamily="2" charset="0"/>
                        </a:rPr>
                        <a:t> (LOCAL &amp; INTERNATIONAL)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tlantaRounded" panose="00000400000000000000" pitchFamily="2" charset="0"/>
                      </a:endParaRPr>
                    </a:p>
                    <a:p>
                      <a:pPr algn="ctr"/>
                      <a:endParaRPr lang="en-US" sz="2000" b="0" dirty="0">
                        <a:latin typeface="AtlantaRounded" panose="00000400000000000000" pitchFamily="2" charset="0"/>
                      </a:endParaRPr>
                    </a:p>
                    <a:p>
                      <a:pPr algn="ctr"/>
                      <a:r>
                        <a:rPr lang="en-US" sz="2000" b="0" dirty="0">
                          <a:latin typeface="AtlantaRounded" panose="00000400000000000000" pitchFamily="2" charset="0"/>
                        </a:rPr>
                        <a:t>ALL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rgbClr val="0070C0"/>
                        </a:solidFill>
                        <a:latin typeface="AtlantaRounded" panose="00000400000000000000" pitchFamily="2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latin typeface="AtlantaRounded" panose="00000400000000000000" pitchFamily="2" charset="0"/>
                        </a:rPr>
                        <a:t>TPT (UG ONLY) </a:t>
                      </a:r>
                    </a:p>
                    <a:p>
                      <a:pPr marL="4572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AtlantaRounded" panose="00000400000000000000" pitchFamily="2" charset="0"/>
                        </a:rPr>
                        <a:t>18/2/2022, 4.00pm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AtlantaRounded" panose="00000400000000000000" pitchFamily="2" charset="0"/>
                        </a:rPr>
                        <a:t>      (Malaysian Time)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tlantaRounded" panose="00000400000000000000" pitchFamily="2" charset="0"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tlantaRounded" panose="00000400000000000000" pitchFamily="2" charset="0"/>
                      </a:endParaRPr>
                    </a:p>
                  </a:txBody>
                  <a:tcPr marL="7620" marR="7620" marT="7620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802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21142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F4B5ECF12AE74981760F7CEC61E976" ma:contentTypeVersion="14" ma:contentTypeDescription="Create a new document." ma:contentTypeScope="" ma:versionID="a471eba38d818ae2f72b488179cc9412">
  <xsd:schema xmlns:xsd="http://www.w3.org/2001/XMLSchema" xmlns:xs="http://www.w3.org/2001/XMLSchema" xmlns:p="http://schemas.microsoft.com/office/2006/metadata/properties" xmlns:ns3="90a7f97a-b678-4386-9a8b-089bc61500e2" xmlns:ns4="edb44948-af34-4b6b-87fd-f7b6286e4ff6" targetNamespace="http://schemas.microsoft.com/office/2006/metadata/properties" ma:root="true" ma:fieldsID="1aad6de69fdbeeccb67dc8dcc475dbbe" ns3:_="" ns4:_="">
    <xsd:import namespace="90a7f97a-b678-4386-9a8b-089bc61500e2"/>
    <xsd:import namespace="edb44948-af34-4b6b-87fd-f7b6286e4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a7f97a-b678-4386-9a8b-089bc6150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b44948-af34-4b6b-87fd-f7b6286e4ff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09F047-545A-401B-8449-D0FF89F767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480B73-0B2B-4065-9FB0-A19B82AD4D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a7f97a-b678-4386-9a8b-089bc61500e2"/>
    <ds:schemaRef ds:uri="edb44948-af34-4b6b-87fd-f7b6286e4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870B91-716C-479E-BF83-F8E0BF9B5255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edb44948-af34-4b6b-87fd-f7b6286e4ff6"/>
    <ds:schemaRef ds:uri="http://purl.org/dc/dcmitype/"/>
    <ds:schemaRef ds:uri="http://schemas.openxmlformats.org/package/2006/metadata/core-properties"/>
    <ds:schemaRef ds:uri="90a7f97a-b678-4386-9a8b-089bc61500e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1083</TotalTime>
  <Words>203</Words>
  <Application>Microsoft Office PowerPoint</Application>
  <PresentationFormat>Widescreen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Calibri Light</vt:lpstr>
      <vt:lpstr>AtlantaRounded</vt:lpstr>
      <vt:lpstr>Arial Rounded</vt:lpstr>
      <vt:lpstr>Baskerville Old Face</vt:lpstr>
      <vt:lpstr>Arial</vt:lpstr>
      <vt:lpstr>Berlin Sans FB Demi</vt:lpstr>
      <vt:lpstr>맑은 고딕</vt:lpstr>
      <vt:lpstr>Metropolitan</vt:lpstr>
      <vt:lpstr>CELPAD, IIUM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NORASMAZURA MUHAMMAD</cp:lastModifiedBy>
  <cp:revision>45</cp:revision>
  <dcterms:modified xsi:type="dcterms:W3CDTF">2022-02-15T03:59:24Z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0x010100DFF4B5ECF12AE74981760F7CEC61E976</vt:lpwstr>
  </property>
</Properties>
</file>